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D80C8F74-1EEE-83B8-A709-029A03B5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6C615308-60E9-ABBE-5FF6-4207CA528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F71A75D5-4EF6-7F92-8C54-9352E4778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26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01ED03C5-C24E-E36F-61EF-DEEA46B4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>
            <a:extLst>
              <a:ext uri="{FF2B5EF4-FFF2-40B4-BE49-F238E27FC236}">
                <a16:creationId xmlns:a16="http://schemas.microsoft.com/office/drawing/2014/main" id="{0E4B6642-1E72-207D-2313-544F10E52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>
            <a:extLst>
              <a:ext uri="{FF2B5EF4-FFF2-40B4-BE49-F238E27FC236}">
                <a16:creationId xmlns:a16="http://schemas.microsoft.com/office/drawing/2014/main" id="{FF7EE225-363D-AFDA-64DE-ED2F33C90F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1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EE3636E-5E1A-7163-9B7F-A4033341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>
            <a:extLst>
              <a:ext uri="{FF2B5EF4-FFF2-40B4-BE49-F238E27FC236}">
                <a16:creationId xmlns:a16="http://schemas.microsoft.com/office/drawing/2014/main" id="{9B620C8B-7554-E4AB-C185-7F9F61ED6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>
            <a:extLst>
              <a:ext uri="{FF2B5EF4-FFF2-40B4-BE49-F238E27FC236}">
                <a16:creationId xmlns:a16="http://schemas.microsoft.com/office/drawing/2014/main" id="{B4139B07-4C1D-7186-C4D3-672DBF94C0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9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D80C8F74-1EEE-83B8-A709-029A03B5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6C615308-60E9-ABBE-5FF6-4207CA528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F71A75D5-4EF6-7F92-8C54-9352E4778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086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2D35835-5FC2-6BD7-2FE7-1DF7B19F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>
            <a:extLst>
              <a:ext uri="{FF2B5EF4-FFF2-40B4-BE49-F238E27FC236}">
                <a16:creationId xmlns:a16="http://schemas.microsoft.com/office/drawing/2014/main" id="{C95FE047-B8B4-0A41-8BA6-D5E2B7ADEA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>
            <a:extLst>
              <a:ext uri="{FF2B5EF4-FFF2-40B4-BE49-F238E27FC236}">
                <a16:creationId xmlns:a16="http://schemas.microsoft.com/office/drawing/2014/main" id="{4583D173-B074-34E6-8CAF-704E4C047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09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6208CC24-20F5-2EA2-4C91-D6781598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>
            <a:extLst>
              <a:ext uri="{FF2B5EF4-FFF2-40B4-BE49-F238E27FC236}">
                <a16:creationId xmlns:a16="http://schemas.microsoft.com/office/drawing/2014/main" id="{C3381712-E802-0851-E806-F7ADD9F209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>
            <a:extLst>
              <a:ext uri="{FF2B5EF4-FFF2-40B4-BE49-F238E27FC236}">
                <a16:creationId xmlns:a16="http://schemas.microsoft.com/office/drawing/2014/main" id="{BB9DA817-BF1B-8BB2-E680-FF0F3D32C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505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Privacy.com ties to </a:t>
            </a:r>
            <a:r>
              <a:rPr lang="en-US" sz="1100" dirty="0" err="1"/>
              <a:t>Autorized</a:t>
            </a:r>
            <a:r>
              <a:rPr lang="en-US" sz="1100" dirty="0"/>
              <a:t> user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4F0381E4-433F-603B-C009-501E9F5C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5EC0F248-4468-72BD-DA45-328E07720D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Search Engine</a:t>
            </a:r>
            <a:br>
              <a:rPr lang="en-US" dirty="0"/>
            </a:br>
            <a:r>
              <a:rPr lang="en-US" dirty="0" err="1"/>
              <a:t>SearXNG</a:t>
            </a:r>
            <a:r>
              <a:rPr lang="en-US" dirty="0"/>
              <a:t> is an aggregator. It searches the </a:t>
            </a:r>
            <a:r>
              <a:rPr lang="en-US" dirty="0" err="1"/>
              <a:t>internent</a:t>
            </a:r>
            <a:r>
              <a:rPr lang="en-US" dirty="0"/>
              <a:t> using different search engines and render the results without the trackers or </a:t>
            </a:r>
            <a:r>
              <a:rPr lang="en-US" dirty="0" err="1"/>
              <a:t>profling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E3E4A2CA-4675-1FC2-9C9A-F04EE557EF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04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087FE49-49F5-FE0F-1F64-B52DBAC3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98A2CF24-9447-F3C5-4507-03642B6226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Search Engine</a:t>
            </a:r>
            <a:br>
              <a:rPr lang="en-US" dirty="0"/>
            </a:br>
            <a:r>
              <a:rPr lang="en-US" dirty="0" err="1"/>
              <a:t>SearXNG</a:t>
            </a:r>
            <a:r>
              <a:rPr lang="en-US" dirty="0"/>
              <a:t> is an aggregator. It searches the </a:t>
            </a:r>
            <a:r>
              <a:rPr lang="en-US" dirty="0" err="1"/>
              <a:t>internent</a:t>
            </a:r>
            <a:r>
              <a:rPr lang="en-US" dirty="0"/>
              <a:t> using different search engines and render the results without the trackers or </a:t>
            </a:r>
            <a:r>
              <a:rPr lang="en-US" dirty="0" err="1"/>
              <a:t>profling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67E620AC-F451-A215-C730-02FF7BDB2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04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4D3A94E6-97CF-C868-1AFC-709FA52A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>
            <a:extLst>
              <a:ext uri="{FF2B5EF4-FFF2-40B4-BE49-F238E27FC236}">
                <a16:creationId xmlns:a16="http://schemas.microsoft.com/office/drawing/2014/main" id="{5D6ADE63-60DB-4D5F-4C84-7DE90A1FD7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0DBF563C-95F5-8D77-3080-31C264AB90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395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mail-checker.net/validat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tools.verifyemailaddress.i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oilanorbert.com/" TargetMode="External"/><Relationship Id="rId5" Type="http://schemas.openxmlformats.org/officeDocument/2006/relationships/hyperlink" Target="https://phonebook.cz/" TargetMode="External"/><Relationship Id="rId4" Type="http://schemas.openxmlformats.org/officeDocument/2006/relationships/hyperlink" Target="https://hunter.io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eakcheck.io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ehashed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mecheckup.com/" TargetMode="External"/><Relationship Id="rId11" Type="http://schemas.openxmlformats.org/officeDocument/2006/relationships/hyperlink" Target="https://github.com/cybersecurity-team/Scylla" TargetMode="External"/><Relationship Id="rId5" Type="http://schemas.openxmlformats.org/officeDocument/2006/relationships/hyperlink" Target="https://whatsmyname.app/" TargetMode="External"/><Relationship Id="rId10" Type="http://schemas.openxmlformats.org/officeDocument/2006/relationships/hyperlink" Target="https://haveibeenpwned.com/" TargetMode="External"/><Relationship Id="rId4" Type="http://schemas.openxmlformats.org/officeDocument/2006/relationships/hyperlink" Target="https://namechk.com/" TargetMode="External"/><Relationship Id="rId9" Type="http://schemas.openxmlformats.org/officeDocument/2006/relationships/hyperlink" Target="https://snusbase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mii.com/" TargetMode="External"/><Relationship Id="rId13" Type="http://schemas.openxmlformats.org/officeDocument/2006/relationships/hyperlink" Target="https://www.voterrecords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fastbackgroundcheck.com/" TargetMode="External"/><Relationship Id="rId12" Type="http://schemas.openxmlformats.org/officeDocument/2006/relationships/hyperlink" Target="https://thatsthem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stpeoplesearch.com/" TargetMode="External"/><Relationship Id="rId11" Type="http://schemas.openxmlformats.org/officeDocument/2006/relationships/hyperlink" Target="https://www.spokeo.com/" TargetMode="External"/><Relationship Id="rId5" Type="http://schemas.openxmlformats.org/officeDocument/2006/relationships/hyperlink" Target="https://www.truepeoplesearch.com/" TargetMode="External"/><Relationship Id="rId10" Type="http://schemas.openxmlformats.org/officeDocument/2006/relationships/hyperlink" Target="https://www.411.com/" TargetMode="External"/><Relationship Id="rId4" Type="http://schemas.openxmlformats.org/officeDocument/2006/relationships/hyperlink" Target="https://www.whitepages.com/" TargetMode="External"/><Relationship Id="rId9" Type="http://schemas.openxmlformats.org/officeDocument/2006/relationships/hyperlink" Target="https://peekyou.com/" TargetMode="External"/><Relationship Id="rId14" Type="http://schemas.openxmlformats.org/officeDocument/2006/relationships/hyperlink" Target="https://voteref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fobel.com/" TargetMode="External"/><Relationship Id="rId4" Type="http://schemas.openxmlformats.org/officeDocument/2006/relationships/hyperlink" Target="https://www.truecaller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sualping.io/" TargetMode="External"/><Relationship Id="rId13" Type="http://schemas.openxmlformats.org/officeDocument/2006/relationships/hyperlink" Target="https://web-check.as93.net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virustotal.com/" TargetMode="External"/><Relationship Id="rId12" Type="http://schemas.openxmlformats.org/officeDocument/2006/relationships/hyperlink" Target="https://dnsdumpster.com/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eb.archiv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yonweb.com/" TargetMode="External"/><Relationship Id="rId11" Type="http://schemas.openxmlformats.org/officeDocument/2006/relationships/hyperlink" Target="https://urlscan.io/" TargetMode="External"/><Relationship Id="rId5" Type="http://schemas.openxmlformats.org/officeDocument/2006/relationships/hyperlink" Target="https://dnslytics.com/reverse-ip" TargetMode="External"/><Relationship Id="rId15" Type="http://schemas.openxmlformats.org/officeDocument/2006/relationships/hyperlink" Target="https://shodan.io/" TargetMode="External"/><Relationship Id="rId10" Type="http://schemas.openxmlformats.org/officeDocument/2006/relationships/hyperlink" Target="https://viewdns.info/" TargetMode="External"/><Relationship Id="rId4" Type="http://schemas.openxmlformats.org/officeDocument/2006/relationships/hyperlink" Target="https://centralops.net/co/" TargetMode="External"/><Relationship Id="rId9" Type="http://schemas.openxmlformats.org/officeDocument/2006/relationships/hyperlink" Target="http://backlinkwatch.com/index.php" TargetMode="External"/><Relationship Id="rId14" Type="http://schemas.openxmlformats.org/officeDocument/2006/relationships/hyperlink" Target="https://builtwith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ihitdata.com/" TargetMode="External"/><Relationship Id="rId4" Type="http://schemas.openxmlformats.org/officeDocument/2006/relationships/hyperlink" Target="https://opencorporate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secjuice.com/the-art-of-the-sock-osint-humint/" TargetMode="External"/><Relationship Id="rId7" Type="http://schemas.openxmlformats.org/officeDocument/2006/relationships/hyperlink" Target="https://www.privac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ispersondoesnotexist.com/" TargetMode="External"/><Relationship Id="rId5" Type="http://schemas.openxmlformats.org/officeDocument/2006/relationships/hyperlink" Target="https://www.fakenamegenerator.com/" TargetMode="External"/><Relationship Id="rId4" Type="http://schemas.openxmlformats.org/officeDocument/2006/relationships/hyperlink" Target="https://www.reddit.com/r/OSINT/comments/dp70jr/my_process_for_setting_up_anonymous_sockpupp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idu.com/" TargetMode="External"/><Relationship Id="rId13" Type="http://schemas.openxmlformats.org/officeDocument/2006/relationships/hyperlink" Target="https://images.google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uckduckgo.com/" TargetMode="External"/><Relationship Id="rId12" Type="http://schemas.openxmlformats.org/officeDocument/2006/relationships/hyperlink" Target="https://www.bruceclay.com/blog/bing-google-advanced-search-operator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com/" TargetMode="External"/><Relationship Id="rId11" Type="http://schemas.openxmlformats.org/officeDocument/2006/relationships/hyperlink" Target="http://www.googleguide.com/print/adv_op_ref.pdf" TargetMode="External"/><Relationship Id="rId5" Type="http://schemas.openxmlformats.org/officeDocument/2006/relationships/hyperlink" Target="https://www.bing.com/" TargetMode="External"/><Relationship Id="rId10" Type="http://schemas.openxmlformats.org/officeDocument/2006/relationships/hyperlink" Target="https://help.duckduckgo.com/duckduckgo-help-pages/results/syntax/" TargetMode="External"/><Relationship Id="rId4" Type="http://schemas.openxmlformats.org/officeDocument/2006/relationships/hyperlink" Target="https://www.google.com/" TargetMode="External"/><Relationship Id="rId9" Type="http://schemas.openxmlformats.org/officeDocument/2006/relationships/hyperlink" Target="https://www.google.com/advanced_search" TargetMode="External"/><Relationship Id="rId14" Type="http://schemas.openxmlformats.org/officeDocument/2006/relationships/hyperlink" Target="https://tiney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merandomstuff1.wordpress.com/2019/02/08/geoguessr-the-top-tips-tricks-and-techniques/" TargetMode="External"/><Relationship Id="rId5" Type="http://schemas.openxmlformats.org/officeDocument/2006/relationships/hyperlink" Target="https://www.geoguessr.com/" TargetMode="External"/><Relationship Id="rId4" Type="http://schemas.openxmlformats.org/officeDocument/2006/relationships/hyperlink" Target="https://jimp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2103" t="24290" r="2138" b="19611"/>
          <a:stretch/>
        </p:blipFill>
        <p:spPr>
          <a:xfrm>
            <a:off x="-4482" y="0"/>
            <a:ext cx="12196482" cy="6858000"/>
          </a:xfrm>
          <a:custGeom>
            <a:avLst/>
            <a:gdLst/>
            <a:ahLst/>
            <a:cxnLst/>
            <a:rect l="l" t="t" r="r" b="b"/>
            <a:pathLst>
              <a:path w="12196482" h="6858000" extrusionOk="0">
                <a:moveTo>
                  <a:pt x="0" y="0"/>
                </a:moveTo>
                <a:lnTo>
                  <a:pt x="12196482" y="0"/>
                </a:lnTo>
                <a:lnTo>
                  <a:pt x="1219648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670225" y="2055193"/>
            <a:ext cx="8851549" cy="3493379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670225" y="1682310"/>
            <a:ext cx="8851549" cy="3493379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428192" y="2567778"/>
            <a:ext cx="7335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1" i="0" u="none" strike="noStrike" cap="none">
                <a:solidFill>
                  <a:schemeClr val="lt1"/>
                </a:solidFill>
              </a:rPr>
              <a:t>NEXT BUILDERS</a:t>
            </a:r>
            <a:endParaRPr sz="200"/>
          </a:p>
        </p:txBody>
      </p:sp>
      <p:sp>
        <p:nvSpPr>
          <p:cNvPr id="88" name="Google Shape;88;p13"/>
          <p:cNvSpPr txBox="1"/>
          <p:nvPr/>
        </p:nvSpPr>
        <p:spPr>
          <a:xfrm>
            <a:off x="3299874" y="3789675"/>
            <a:ext cx="558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0" u="none" strike="noStrike" cap="none">
                <a:solidFill>
                  <a:schemeClr val="lt1"/>
                </a:solidFill>
              </a:rPr>
              <a:t>Building Africa’s Future Through Local</a:t>
            </a:r>
            <a:r>
              <a:rPr lang="en-GB"/>
              <a:t> </a:t>
            </a:r>
            <a:r>
              <a:rPr lang="en-GB" sz="2400" i="0" u="none" strike="noStrike" cap="none">
                <a:solidFill>
                  <a:schemeClr val="lt1"/>
                </a:solidFill>
              </a:rPr>
              <a:t>Innovation &amp; Global Vision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484246" y="1371618"/>
            <a:ext cx="3223508" cy="896523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484246" y="1199185"/>
            <a:ext cx="3223508" cy="89652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246" y="898055"/>
            <a:ext cx="3237369" cy="149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89F8AFED-1918-9824-B193-B7B540C8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27A3A304-290D-0EA0-0FE2-05EB48BFC1FD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F16C30EA-F81C-0463-CB8D-2431F95E4ED0}"/>
              </a:ext>
            </a:extLst>
          </p:cNvPr>
          <p:cNvSpPr/>
          <p:nvPr/>
        </p:nvSpPr>
        <p:spPr>
          <a:xfrm>
            <a:off x="1243299" y="1927600"/>
            <a:ext cx="2835642" cy="770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B8CD0069-0C8F-471F-F25E-0A57C7359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D3E8207A-5818-4DFB-D2A0-274AC9CAE99A}"/>
              </a:ext>
            </a:extLst>
          </p:cNvPr>
          <p:cNvSpPr txBox="1"/>
          <p:nvPr/>
        </p:nvSpPr>
        <p:spPr>
          <a:xfrm>
            <a:off x="466525" y="394963"/>
            <a:ext cx="10921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Email OSINT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1EF8E-BD10-BD47-A7A0-C57303CE2254}"/>
              </a:ext>
            </a:extLst>
          </p:cNvPr>
          <p:cNvSpPr txBox="1"/>
          <p:nvPr/>
        </p:nvSpPr>
        <p:spPr>
          <a:xfrm>
            <a:off x="1243300" y="3036112"/>
            <a:ext cx="283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Hunter.io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Phonebook.cz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hlinkClick r:id="rId6"/>
              </a:rPr>
              <a:t>VoilaNorbert</a:t>
            </a:r>
            <a:r>
              <a:rPr lang="en-US" sz="1800" dirty="0"/>
              <a:t> </a:t>
            </a:r>
            <a:endParaRPr lang="en-US" sz="18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B0C7A-D917-A242-8670-5AEDA0A4FC24}"/>
              </a:ext>
            </a:extLst>
          </p:cNvPr>
          <p:cNvSpPr txBox="1"/>
          <p:nvPr/>
        </p:nvSpPr>
        <p:spPr>
          <a:xfrm>
            <a:off x="1604683" y="2142565"/>
            <a:ext cx="202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Find Email</a:t>
            </a:r>
            <a:endParaRPr lang="en-US" b="1" dirty="0"/>
          </a:p>
        </p:txBody>
      </p:sp>
      <p:sp>
        <p:nvSpPr>
          <p:cNvPr id="2" name="Google Shape;142;p18">
            <a:extLst>
              <a:ext uri="{FF2B5EF4-FFF2-40B4-BE49-F238E27FC236}">
                <a16:creationId xmlns:a16="http://schemas.microsoft.com/office/drawing/2014/main" id="{BE8617C4-6EC1-8D82-F898-6309754E96D2}"/>
              </a:ext>
            </a:extLst>
          </p:cNvPr>
          <p:cNvSpPr/>
          <p:nvPr/>
        </p:nvSpPr>
        <p:spPr>
          <a:xfrm>
            <a:off x="6989675" y="1899779"/>
            <a:ext cx="2835642" cy="770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F0BCF-4FB2-4928-3406-91C9F328D3ED}"/>
              </a:ext>
            </a:extLst>
          </p:cNvPr>
          <p:cNvSpPr txBox="1"/>
          <p:nvPr/>
        </p:nvSpPr>
        <p:spPr>
          <a:xfrm>
            <a:off x="6989675" y="2023440"/>
            <a:ext cx="2593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Verify/Validate Email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A128C-C40C-F0B8-A871-54F9AFB54235}"/>
              </a:ext>
            </a:extLst>
          </p:cNvPr>
          <p:cNvSpPr txBox="1"/>
          <p:nvPr/>
        </p:nvSpPr>
        <p:spPr>
          <a:xfrm>
            <a:off x="6989676" y="3036112"/>
            <a:ext cx="283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7"/>
              </a:rPr>
              <a:t>Email Hippo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8"/>
              </a:rPr>
              <a:t>Email Checker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070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B2802DC9-5AB1-4D69-1825-20076A74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98B11BA7-9FB9-2D0E-0F4E-373B4E36FDA6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>
            <a:extLst>
              <a:ext uri="{FF2B5EF4-FFF2-40B4-BE49-F238E27FC236}">
                <a16:creationId xmlns:a16="http://schemas.microsoft.com/office/drawing/2014/main" id="{1A2C343B-11A7-48D4-074F-ED547F76C66B}"/>
              </a:ext>
            </a:extLst>
          </p:cNvPr>
          <p:cNvSpPr/>
          <p:nvPr/>
        </p:nvSpPr>
        <p:spPr>
          <a:xfrm>
            <a:off x="482832" y="1537964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F8AE3D2B-D0B5-667D-7C5E-4FBA1C8996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7ED3F57F-CDD3-EE93-E5A6-9AE94849C53F}"/>
              </a:ext>
            </a:extLst>
          </p:cNvPr>
          <p:cNvSpPr txBox="1"/>
          <p:nvPr/>
        </p:nvSpPr>
        <p:spPr>
          <a:xfrm>
            <a:off x="466525" y="394963"/>
            <a:ext cx="1092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Username and Password OSINT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2B6CF-800C-40D4-5C64-3CBC43F1C25A}"/>
              </a:ext>
            </a:extLst>
          </p:cNvPr>
          <p:cNvSpPr txBox="1"/>
          <p:nvPr/>
        </p:nvSpPr>
        <p:spPr>
          <a:xfrm>
            <a:off x="824752" y="1804288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Hunting for Username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BB570-7EDE-ACFD-2188-91303AE86D36}"/>
              </a:ext>
            </a:extLst>
          </p:cNvPr>
          <p:cNvSpPr txBox="1">
            <a:spLocks/>
          </p:cNvSpPr>
          <p:nvPr/>
        </p:nvSpPr>
        <p:spPr>
          <a:xfrm>
            <a:off x="708212" y="2608292"/>
            <a:ext cx="4518212" cy="280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NameChk</a:t>
            </a:r>
            <a:r>
              <a:rPr lang="de-DE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WhatsMyName</a:t>
            </a: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NameCheckup</a:t>
            </a:r>
            <a:endParaRPr lang="en-US" dirty="0"/>
          </a:p>
        </p:txBody>
      </p:sp>
      <p:sp>
        <p:nvSpPr>
          <p:cNvPr id="5" name="Google Shape;127;p17">
            <a:extLst>
              <a:ext uri="{FF2B5EF4-FFF2-40B4-BE49-F238E27FC236}">
                <a16:creationId xmlns:a16="http://schemas.microsoft.com/office/drawing/2014/main" id="{2446AD3A-527C-4E1C-6476-50FC7B26E235}"/>
              </a:ext>
            </a:extLst>
          </p:cNvPr>
          <p:cNvSpPr/>
          <p:nvPr/>
        </p:nvSpPr>
        <p:spPr>
          <a:xfrm>
            <a:off x="6036569" y="1533999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BB1DC-4F48-378B-C3E7-F8F928858810}"/>
              </a:ext>
            </a:extLst>
          </p:cNvPr>
          <p:cNvSpPr txBox="1"/>
          <p:nvPr/>
        </p:nvSpPr>
        <p:spPr>
          <a:xfrm>
            <a:off x="6311152" y="1871463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Hunting for Passwords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0D34BA-A08E-6E9F-C7DB-BFA81F76FF3C}"/>
              </a:ext>
            </a:extLst>
          </p:cNvPr>
          <p:cNvSpPr txBox="1">
            <a:spLocks/>
          </p:cNvSpPr>
          <p:nvPr/>
        </p:nvSpPr>
        <p:spPr>
          <a:xfrm>
            <a:off x="6167718" y="2702763"/>
            <a:ext cx="4518212" cy="296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7"/>
              </a:rPr>
              <a:t>Dehashed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8"/>
              </a:rPr>
              <a:t>LeakCheck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9"/>
              </a:rPr>
              <a:t>SnusBase</a:t>
            </a:r>
            <a:r>
              <a:rPr lang="en-US" dirty="0"/>
              <a:t> 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10"/>
              </a:rPr>
              <a:t>HaveIBeenPwned</a:t>
            </a:r>
            <a:r>
              <a:rPr lang="en-US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More Tools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3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9B12C28E-A04D-10D9-766B-23F95853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79E35A7F-8897-6EF3-B74B-0BAAB125C354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>
            <a:extLst>
              <a:ext uri="{FF2B5EF4-FFF2-40B4-BE49-F238E27FC236}">
                <a16:creationId xmlns:a16="http://schemas.microsoft.com/office/drawing/2014/main" id="{FBD98F43-2253-7022-1001-67998D82376A}"/>
              </a:ext>
            </a:extLst>
          </p:cNvPr>
          <p:cNvSpPr/>
          <p:nvPr/>
        </p:nvSpPr>
        <p:spPr>
          <a:xfrm>
            <a:off x="482832" y="1537964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8924DC4E-D770-4798-7052-013B981C36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01257C9F-22D9-848F-AA04-A36C20764604}"/>
              </a:ext>
            </a:extLst>
          </p:cNvPr>
          <p:cNvSpPr txBox="1"/>
          <p:nvPr/>
        </p:nvSpPr>
        <p:spPr>
          <a:xfrm>
            <a:off x="466525" y="394963"/>
            <a:ext cx="1092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Searching for People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05FCB-D12C-FA15-6222-F1AD9E84A5AD}"/>
              </a:ext>
            </a:extLst>
          </p:cNvPr>
          <p:cNvSpPr txBox="1"/>
          <p:nvPr/>
        </p:nvSpPr>
        <p:spPr>
          <a:xfrm>
            <a:off x="824752" y="1804288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Hunting for Username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94FC-D69D-8EF8-E382-A7EE3505EEAD}"/>
              </a:ext>
            </a:extLst>
          </p:cNvPr>
          <p:cNvSpPr txBox="1">
            <a:spLocks/>
          </p:cNvSpPr>
          <p:nvPr/>
        </p:nvSpPr>
        <p:spPr>
          <a:xfrm>
            <a:off x="708212" y="2608292"/>
            <a:ext cx="4518212" cy="341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4"/>
              </a:rPr>
              <a:t>WhitePages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5"/>
              </a:rPr>
              <a:t>TruePeopleSearch</a:t>
            </a:r>
            <a:r>
              <a:rPr lang="en-US" dirty="0">
                <a:hlinkClick r:id="rId5"/>
              </a:rPr>
              <a:t> 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6"/>
              </a:rPr>
              <a:t>FastPeopleSearch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7"/>
              </a:rPr>
              <a:t>FastBackgroundCheck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8"/>
              </a:rPr>
              <a:t>WebMii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hlinkClick r:id="rId9"/>
              </a:rPr>
              <a:t>PeekYou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411</a:t>
            </a:r>
            <a:r>
              <a:rPr lang="en-US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Spokeo </a:t>
            </a:r>
            <a:r>
              <a:rPr lang="en-US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That’s Them </a:t>
            </a:r>
            <a:endParaRPr lang="en-US" dirty="0"/>
          </a:p>
        </p:txBody>
      </p:sp>
      <p:sp>
        <p:nvSpPr>
          <p:cNvPr id="5" name="Google Shape;127;p17">
            <a:extLst>
              <a:ext uri="{FF2B5EF4-FFF2-40B4-BE49-F238E27FC236}">
                <a16:creationId xmlns:a16="http://schemas.microsoft.com/office/drawing/2014/main" id="{A9FAAFDA-339D-E990-CCDE-6DDB3F5C489A}"/>
              </a:ext>
            </a:extLst>
          </p:cNvPr>
          <p:cNvSpPr/>
          <p:nvPr/>
        </p:nvSpPr>
        <p:spPr>
          <a:xfrm>
            <a:off x="6036569" y="1533999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B29F1-C102-D813-5AC6-786AF9B3FA1E}"/>
              </a:ext>
            </a:extLst>
          </p:cNvPr>
          <p:cNvSpPr txBox="1"/>
          <p:nvPr/>
        </p:nvSpPr>
        <p:spPr>
          <a:xfrm>
            <a:off x="6311152" y="1871463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Voters Record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DA51A4-7D47-0746-A4A4-F1AA6844B9B5}"/>
              </a:ext>
            </a:extLst>
          </p:cNvPr>
          <p:cNvSpPr txBox="1">
            <a:spLocks/>
          </p:cNvSpPr>
          <p:nvPr/>
        </p:nvSpPr>
        <p:spPr>
          <a:xfrm>
            <a:off x="6167718" y="2702763"/>
            <a:ext cx="4518212" cy="296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>
                <a:hlinkClick r:id="rId13"/>
              </a:rPr>
              <a:t>Voters Records </a:t>
            </a:r>
            <a:endParaRPr lang="en-US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>
                <a:hlinkClick r:id="rId14"/>
              </a:rPr>
              <a:t>Voters Ref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3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89F8AFED-1918-9824-B193-B7B540C8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27A3A304-290D-0EA0-0FE2-05EB48BFC1FD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F16C30EA-F81C-0463-CB8D-2431F95E4ED0}"/>
              </a:ext>
            </a:extLst>
          </p:cNvPr>
          <p:cNvSpPr/>
          <p:nvPr/>
        </p:nvSpPr>
        <p:spPr>
          <a:xfrm>
            <a:off x="1243299" y="1927600"/>
            <a:ext cx="2835642" cy="770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B8CD0069-0C8F-471F-F25E-0A57C7359E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D3E8207A-5818-4DFB-D2A0-274AC9CAE99A}"/>
              </a:ext>
            </a:extLst>
          </p:cNvPr>
          <p:cNvSpPr txBox="1"/>
          <p:nvPr/>
        </p:nvSpPr>
        <p:spPr>
          <a:xfrm>
            <a:off x="466525" y="394963"/>
            <a:ext cx="10921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Phone OSINT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1EF8E-BD10-BD47-A7A0-C57303CE2254}"/>
              </a:ext>
            </a:extLst>
          </p:cNvPr>
          <p:cNvSpPr txBox="1"/>
          <p:nvPr/>
        </p:nvSpPr>
        <p:spPr>
          <a:xfrm>
            <a:off x="1243300" y="3036112"/>
            <a:ext cx="283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hlinkClick r:id="rId4"/>
              </a:rPr>
              <a:t>TrueCaller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hlinkClick r:id="rId5"/>
              </a:rPr>
              <a:t>Infobel</a:t>
            </a:r>
            <a:r>
              <a:rPr lang="en-US" sz="1800" dirty="0"/>
              <a:t> </a:t>
            </a:r>
            <a:endParaRPr lang="en-US" sz="1800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B0C7A-D917-A242-8670-5AEDA0A4FC24}"/>
              </a:ext>
            </a:extLst>
          </p:cNvPr>
          <p:cNvSpPr txBox="1"/>
          <p:nvPr/>
        </p:nvSpPr>
        <p:spPr>
          <a:xfrm>
            <a:off x="1246095" y="2023440"/>
            <a:ext cx="224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Hunting Phone Numbers</a:t>
            </a:r>
          </a:p>
        </p:txBody>
      </p:sp>
      <p:sp>
        <p:nvSpPr>
          <p:cNvPr id="2" name="Google Shape;142;p18">
            <a:extLst>
              <a:ext uri="{FF2B5EF4-FFF2-40B4-BE49-F238E27FC236}">
                <a16:creationId xmlns:a16="http://schemas.microsoft.com/office/drawing/2014/main" id="{BE8617C4-6EC1-8D82-F898-6309754E96D2}"/>
              </a:ext>
            </a:extLst>
          </p:cNvPr>
          <p:cNvSpPr/>
          <p:nvPr/>
        </p:nvSpPr>
        <p:spPr>
          <a:xfrm>
            <a:off x="6989675" y="1899779"/>
            <a:ext cx="2835642" cy="770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F0BCF-4FB2-4928-3406-91C9F328D3ED}"/>
              </a:ext>
            </a:extLst>
          </p:cNvPr>
          <p:cNvSpPr txBox="1"/>
          <p:nvPr/>
        </p:nvSpPr>
        <p:spPr>
          <a:xfrm>
            <a:off x="6989675" y="2023440"/>
            <a:ext cx="259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Social Media OSINT</a:t>
            </a:r>
            <a:endParaRPr 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A128C-C40C-F0B8-A871-54F9AFB54235}"/>
              </a:ext>
            </a:extLst>
          </p:cNvPr>
          <p:cNvSpPr txBox="1"/>
          <p:nvPr/>
        </p:nvSpPr>
        <p:spPr>
          <a:xfrm>
            <a:off x="6989676" y="3036112"/>
            <a:ext cx="283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Twitter Demo</a:t>
            </a:r>
          </a:p>
        </p:txBody>
      </p:sp>
    </p:spTree>
    <p:extLst>
      <p:ext uri="{BB962C8B-B14F-4D97-AF65-F5344CB8AC3E}">
        <p14:creationId xmlns:p14="http://schemas.microsoft.com/office/powerpoint/2010/main" val="38489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BF8FA872-8C6F-8B7F-FE3D-0A99A36CC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55655133-7FDB-9793-AFD7-BEF3394400B7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>
            <a:extLst>
              <a:ext uri="{FF2B5EF4-FFF2-40B4-BE49-F238E27FC236}">
                <a16:creationId xmlns:a16="http://schemas.microsoft.com/office/drawing/2014/main" id="{3F94E048-7381-52B2-F358-CBAE3B3EACA9}"/>
              </a:ext>
            </a:extLst>
          </p:cNvPr>
          <p:cNvSpPr/>
          <p:nvPr/>
        </p:nvSpPr>
        <p:spPr>
          <a:xfrm>
            <a:off x="482832" y="1537964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AF4D10F3-83D3-A39B-8305-5FB57CC969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09BA1319-E591-1E57-5F06-C5D5DBACCE64}"/>
              </a:ext>
            </a:extLst>
          </p:cNvPr>
          <p:cNvSpPr txBox="1"/>
          <p:nvPr/>
        </p:nvSpPr>
        <p:spPr>
          <a:xfrm>
            <a:off x="466525" y="394963"/>
            <a:ext cx="1092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Website OSINT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159DC-3BDD-7756-73CB-33411A8FA530}"/>
              </a:ext>
            </a:extLst>
          </p:cNvPr>
          <p:cNvSpPr txBox="1"/>
          <p:nvPr/>
        </p:nvSpPr>
        <p:spPr>
          <a:xfrm>
            <a:off x="824752" y="1804288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0DC7-B894-0AC9-C5AC-48F527BCC9B6}"/>
              </a:ext>
            </a:extLst>
          </p:cNvPr>
          <p:cNvSpPr txBox="1">
            <a:spLocks/>
          </p:cNvSpPr>
          <p:nvPr/>
        </p:nvSpPr>
        <p:spPr>
          <a:xfrm>
            <a:off x="735106" y="2470722"/>
            <a:ext cx="4518212" cy="341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Domain Dossier - </a:t>
            </a:r>
            <a:r>
              <a:rPr lang="en-US" u="sng" dirty="0">
                <a:hlinkClick r:id="rId4"/>
              </a:rPr>
              <a:t>https://centralops.net/co/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DNSlytics</a:t>
            </a:r>
            <a:r>
              <a:rPr lang="en-US" dirty="0"/>
              <a:t> - </a:t>
            </a:r>
            <a:r>
              <a:rPr lang="en-US" u="sng" dirty="0">
                <a:hlinkClick r:id="rId5"/>
              </a:rPr>
              <a:t>https://dnslytics.com/reverse-ip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SpyOnWeb</a:t>
            </a:r>
            <a:r>
              <a:rPr lang="en-US" dirty="0"/>
              <a:t> - </a:t>
            </a:r>
            <a:r>
              <a:rPr lang="en-US" u="sng" dirty="0">
                <a:hlinkClick r:id="rId6"/>
              </a:rPr>
              <a:t>https://spyonweb.com/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Virus Total - </a:t>
            </a:r>
            <a:r>
              <a:rPr lang="en-US" u="sng" dirty="0">
                <a:hlinkClick r:id="rId7"/>
              </a:rPr>
              <a:t>https://www.virustotal.com/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Visual Ping - </a:t>
            </a:r>
            <a:r>
              <a:rPr lang="en-US" u="sng" dirty="0">
                <a:hlinkClick r:id="rId8"/>
              </a:rPr>
              <a:t>https://visualping.io/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Back Link Watch - </a:t>
            </a:r>
            <a:r>
              <a:rPr lang="en-US" u="sng" dirty="0">
                <a:hlinkClick r:id="rId9"/>
              </a:rPr>
              <a:t>http://backlinkwatch.com/index.php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View DNS - </a:t>
            </a:r>
            <a:r>
              <a:rPr lang="en-US" u="sng" dirty="0">
                <a:hlinkClick r:id="rId10"/>
              </a:rPr>
              <a:t>https://viewdns.info/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urlscan.io - </a:t>
            </a:r>
            <a:r>
              <a:rPr lang="it-IT" u="sng" dirty="0">
                <a:hlinkClick r:id="rId11"/>
              </a:rPr>
              <a:t>https://urlscan.io/</a:t>
            </a:r>
            <a:endParaRPr lang="it-IT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DNSdumpster - </a:t>
            </a:r>
            <a:r>
              <a:rPr lang="it-IT" u="sng" dirty="0">
                <a:hlinkClick r:id="rId12"/>
              </a:rPr>
              <a:t>https://dnsdumpster.com/</a:t>
            </a:r>
            <a:endParaRPr lang="it-IT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Web Check - </a:t>
            </a:r>
            <a:r>
              <a:rPr lang="it-IT" u="sng" dirty="0">
                <a:hlinkClick r:id="rId13"/>
              </a:rPr>
              <a:t>https://web-check.as93.net/</a:t>
            </a:r>
            <a:endParaRPr lang="it-IT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BuiltWith</a:t>
            </a:r>
            <a:r>
              <a:rPr lang="en-US" dirty="0"/>
              <a:t> - </a:t>
            </a:r>
            <a:r>
              <a:rPr lang="en-US" u="sng" dirty="0">
                <a:hlinkClick r:id="rId14"/>
              </a:rPr>
              <a:t>https://builtwith.com/</a:t>
            </a:r>
            <a:endParaRPr lang="en-US" u="sng" dirty="0"/>
          </a:p>
        </p:txBody>
      </p:sp>
      <p:sp>
        <p:nvSpPr>
          <p:cNvPr id="5" name="Google Shape;127;p17">
            <a:extLst>
              <a:ext uri="{FF2B5EF4-FFF2-40B4-BE49-F238E27FC236}">
                <a16:creationId xmlns:a16="http://schemas.microsoft.com/office/drawing/2014/main" id="{1146E903-A068-FC7B-4284-6F87E6C177E2}"/>
              </a:ext>
            </a:extLst>
          </p:cNvPr>
          <p:cNvSpPr/>
          <p:nvPr/>
        </p:nvSpPr>
        <p:spPr>
          <a:xfrm>
            <a:off x="6036569" y="1533999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0A141-94CE-6F6B-C48D-C6A528BA5423}"/>
              </a:ext>
            </a:extLst>
          </p:cNvPr>
          <p:cNvSpPr txBox="1"/>
          <p:nvPr/>
        </p:nvSpPr>
        <p:spPr>
          <a:xfrm>
            <a:off x="6311152" y="1871463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More Tools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AA156D-C111-7A6E-99F2-AE390310450B}"/>
              </a:ext>
            </a:extLst>
          </p:cNvPr>
          <p:cNvSpPr txBox="1">
            <a:spLocks/>
          </p:cNvSpPr>
          <p:nvPr/>
        </p:nvSpPr>
        <p:spPr>
          <a:xfrm>
            <a:off x="6167718" y="2702763"/>
            <a:ext cx="4518212" cy="296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Shodan - </a:t>
            </a:r>
            <a:r>
              <a:rPr lang="en-US" u="sng" dirty="0">
                <a:hlinkClick r:id="rId15"/>
              </a:rPr>
              <a:t>https://shodan.io</a:t>
            </a:r>
            <a:endParaRPr lang="en-US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Wayback Machine - </a:t>
            </a:r>
            <a:r>
              <a:rPr lang="en-US" u="sng" dirty="0">
                <a:hlinkClick r:id="rId16"/>
              </a:rPr>
              <a:t>https://web.archive.org/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u="sng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2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DED649E-96AB-4CD0-76A9-D0DBA59F0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>
            <a:extLst>
              <a:ext uri="{FF2B5EF4-FFF2-40B4-BE49-F238E27FC236}">
                <a16:creationId xmlns:a16="http://schemas.microsoft.com/office/drawing/2014/main" id="{4F95155D-1C7B-D2A2-3002-C7DDCA439009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>
            <a:extLst>
              <a:ext uri="{FF2B5EF4-FFF2-40B4-BE49-F238E27FC236}">
                <a16:creationId xmlns:a16="http://schemas.microsoft.com/office/drawing/2014/main" id="{5F12056D-F2D9-CC74-6C05-606CAE83CD11}"/>
              </a:ext>
            </a:extLst>
          </p:cNvPr>
          <p:cNvSpPr/>
          <p:nvPr/>
        </p:nvSpPr>
        <p:spPr>
          <a:xfrm>
            <a:off x="482832" y="1537964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>
            <a:extLst>
              <a:ext uri="{FF2B5EF4-FFF2-40B4-BE49-F238E27FC236}">
                <a16:creationId xmlns:a16="http://schemas.microsoft.com/office/drawing/2014/main" id="{8DCE32F6-077B-BEF2-4F62-512CE111F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>
            <a:extLst>
              <a:ext uri="{FF2B5EF4-FFF2-40B4-BE49-F238E27FC236}">
                <a16:creationId xmlns:a16="http://schemas.microsoft.com/office/drawing/2014/main" id="{C8201500-520F-C42C-65F6-FDB5057E954D}"/>
              </a:ext>
            </a:extLst>
          </p:cNvPr>
          <p:cNvSpPr txBox="1"/>
          <p:nvPr/>
        </p:nvSpPr>
        <p:spPr>
          <a:xfrm>
            <a:off x="466525" y="394963"/>
            <a:ext cx="1092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Hunting Business Info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E55CE-DE8B-D0B5-D3B8-4B996246EF1A}"/>
              </a:ext>
            </a:extLst>
          </p:cNvPr>
          <p:cNvSpPr txBox="1"/>
          <p:nvPr/>
        </p:nvSpPr>
        <p:spPr>
          <a:xfrm>
            <a:off x="824752" y="1804288"/>
            <a:ext cx="302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B10C-169A-2D1F-3E02-5DE620DA8419}"/>
              </a:ext>
            </a:extLst>
          </p:cNvPr>
          <p:cNvSpPr txBox="1">
            <a:spLocks/>
          </p:cNvSpPr>
          <p:nvPr/>
        </p:nvSpPr>
        <p:spPr>
          <a:xfrm>
            <a:off x="735106" y="2470722"/>
            <a:ext cx="4518212" cy="341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Open Corporates - </a:t>
            </a:r>
            <a:r>
              <a:rPr lang="en-US" u="sng" dirty="0">
                <a:hlinkClick r:id="rId4"/>
              </a:rPr>
              <a:t>https://opencorporates.com/</a:t>
            </a:r>
            <a:endParaRPr lang="en-US" u="sng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AI HIT - </a:t>
            </a:r>
            <a:r>
              <a:rPr lang="en-US" u="sng" dirty="0">
                <a:hlinkClick r:id="rId5"/>
              </a:rPr>
              <a:t>https://www.aihitdata.com/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76739" y="1196891"/>
            <a:ext cx="11838521" cy="4464218"/>
          </a:xfrm>
          <a:prstGeom prst="rect">
            <a:avLst/>
          </a:prstGeom>
          <a:solidFill>
            <a:srgbClr val="F78E00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2237552" y="2614225"/>
            <a:ext cx="7716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</a:rPr>
              <a:t>THANK</a:t>
            </a:r>
            <a:endParaRPr sz="6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</a:rPr>
              <a:t>YOU</a:t>
            </a:r>
            <a:endParaRPr sz="6000" b="1"/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48148" y="394963"/>
            <a:ext cx="106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</a:rPr>
              <a:t>About Speaker</a:t>
            </a:r>
            <a:endParaRPr sz="4000" dirty="0"/>
          </a:p>
        </p:txBody>
      </p:sp>
      <p:sp>
        <p:nvSpPr>
          <p:cNvPr id="99" name="Google Shape;99;p14"/>
          <p:cNvSpPr/>
          <p:nvPr/>
        </p:nvSpPr>
        <p:spPr>
          <a:xfrm>
            <a:off x="495089" y="1497750"/>
            <a:ext cx="4170218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5684543" y="2274858"/>
            <a:ext cx="5150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dirty="0">
                <a:solidFill>
                  <a:schemeClr val="dk1"/>
                </a:solidFill>
              </a:rPr>
              <a:t>Abdulquadri Saka-Bolanta is a Cybersecurity Professional with Progressive experience across Security Operations, Security Engineering, Penetration Testing, and Incident Response. He holds several industry-standard certifications, such as OSCP, PNPT, PMRP, and BTL1. He’s a founder at Bass Hub Limited and tweets @sakabolanta.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DFE6FEE-22BC-F427-3A3F-668A30E2F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6" y="1371010"/>
            <a:ext cx="4482304" cy="4942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1092107" y="1241533"/>
            <a:ext cx="10007785" cy="4464218"/>
          </a:xfrm>
          <a:prstGeom prst="rect">
            <a:avLst/>
          </a:prstGeom>
          <a:solidFill>
            <a:srgbClr val="F78E00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110035" y="1053947"/>
            <a:ext cx="10007785" cy="4464218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111045" y="1339835"/>
            <a:ext cx="808182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</a:rPr>
              <a:t>GUIDE TO OPEN-SOURCE INTELLIGENCE (OSINT)</a:t>
            </a:r>
            <a:endParaRPr dirty="0"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66514" y="2905419"/>
            <a:ext cx="51504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/>
              <a:t>Open-source intelligence is a multi-method approach for collecting, </a:t>
            </a:r>
            <a:r>
              <a:rPr lang="en-US" sz="1800" dirty="0" err="1"/>
              <a:t>analysing</a:t>
            </a:r>
            <a:r>
              <a:rPr lang="en-US" sz="1800" dirty="0"/>
              <a:t> and making decisions about data accessible in publicly available sources to be used in an intelligence context. In the intelligence community, the term "open" refers to overt, publicly available sources.</a:t>
            </a:r>
          </a:p>
        </p:txBody>
      </p:sp>
      <p:sp>
        <p:nvSpPr>
          <p:cNvPr id="116" name="Google Shape;116;p16"/>
          <p:cNvSpPr txBox="1"/>
          <p:nvPr/>
        </p:nvSpPr>
        <p:spPr>
          <a:xfrm>
            <a:off x="466514" y="2007645"/>
            <a:ext cx="493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chemeClr val="dk1"/>
                </a:solidFill>
              </a:rPr>
              <a:t>Open-Source Intelligence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402093" y="1537964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466525" y="394963"/>
            <a:ext cx="1092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</a:rPr>
              <a:t>What is OSINT?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DCC02-33D5-EAC1-3B1C-76F08E09E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242" y="2007645"/>
            <a:ext cx="4286250" cy="3400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99972-E8A8-E0C4-9CB3-A339EC51AC21}"/>
              </a:ext>
            </a:extLst>
          </p:cNvPr>
          <p:cNvSpPr txBox="1"/>
          <p:nvPr/>
        </p:nvSpPr>
        <p:spPr>
          <a:xfrm>
            <a:off x="6737229" y="5619063"/>
            <a:ext cx="478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TCM Security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6227700" y="3130129"/>
            <a:ext cx="51504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dirty="0"/>
              <a:t>A </a:t>
            </a:r>
            <a:r>
              <a:rPr lang="en-US" sz="1800" b="1" dirty="0"/>
              <a:t>sock puppet account</a:t>
            </a:r>
            <a:r>
              <a:rPr lang="en-US" sz="1800" dirty="0"/>
              <a:t>, or simply a sock puppet, is a </a:t>
            </a:r>
            <a:r>
              <a:rPr lang="en-US" sz="1800" b="1" dirty="0"/>
              <a:t>false online identity</a:t>
            </a:r>
            <a:r>
              <a:rPr lang="en-US" sz="1800" dirty="0"/>
              <a:t> used by a person for deceptive purposes.</a:t>
            </a:r>
          </a:p>
          <a:p>
            <a:pPr lvl="0"/>
            <a:endParaRPr lang="en-US" sz="1800" dirty="0">
              <a:solidFill>
                <a:schemeClr val="dk1"/>
              </a:solidFill>
            </a:endParaRPr>
          </a:p>
          <a:p>
            <a:pPr lvl="0"/>
            <a:r>
              <a:rPr lang="en-US" sz="1800" dirty="0"/>
              <a:t>In Open-Source Intelligence, "sock puppets" (sometimes called research accounts) are used to access public content that requires an account while protecting the investigator's real identity.</a:t>
            </a:r>
          </a:p>
          <a:p>
            <a:pPr lvl="0"/>
            <a:endParaRPr lang="en-US" sz="1800" dirty="0">
              <a:solidFill>
                <a:schemeClr val="dk1"/>
              </a:solidFill>
            </a:endParaRPr>
          </a:p>
          <a:p>
            <a:pPr lvl="0"/>
            <a:r>
              <a:rPr lang="en-US" sz="1800" dirty="0">
                <a:solidFill>
                  <a:schemeClr val="dk1"/>
                </a:solidFill>
              </a:rPr>
              <a:t>Source: Gemini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227700" y="2112065"/>
            <a:ext cx="493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chemeClr val="dk1"/>
                </a:solidFill>
              </a:rPr>
              <a:t>What is a Sock Puppet?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482832" y="1537964"/>
            <a:ext cx="5294819" cy="468945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466525" y="394963"/>
            <a:ext cx="1092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Introduction of Sock  Puppet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A colorful sock puppet on a couch">
            <a:extLst>
              <a:ext uri="{FF2B5EF4-FFF2-40B4-BE49-F238E27FC236}">
                <a16:creationId xmlns:a16="http://schemas.microsoft.com/office/drawing/2014/main" id="{8B97D840-2B86-9B62-F455-C6CFA36F4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32" y="1537964"/>
            <a:ext cx="5294819" cy="4689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795D9-362B-D3B2-EA42-325562B62F5B}"/>
              </a:ext>
            </a:extLst>
          </p:cNvPr>
          <p:cNvGrpSpPr/>
          <p:nvPr/>
        </p:nvGrpSpPr>
        <p:grpSpPr>
          <a:xfrm>
            <a:off x="1739502" y="2323075"/>
            <a:ext cx="3061136" cy="3166080"/>
            <a:chOff x="466514" y="2323075"/>
            <a:chExt cx="3061136" cy="3166080"/>
          </a:xfrm>
        </p:grpSpPr>
        <p:sp>
          <p:nvSpPr>
            <p:cNvPr id="135" name="Google Shape;135;p18"/>
            <p:cNvSpPr txBox="1"/>
            <p:nvPr/>
          </p:nvSpPr>
          <p:spPr>
            <a:xfrm>
              <a:off x="466514" y="3457870"/>
              <a:ext cx="305490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Fake account, persona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Burner phone/dedicated laptop.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Burner credit card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Mint sim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Be in the location or use a good VPN</a:t>
              </a:r>
              <a:endParaRPr sz="1800" dirty="0">
                <a:solidFill>
                  <a:schemeClr val="dk1"/>
                </a:solidFill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03950" y="2323075"/>
              <a:ext cx="3023700" cy="7080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8"/>
            <p:cNvSpPr txBox="1"/>
            <p:nvPr/>
          </p:nvSpPr>
          <p:spPr>
            <a:xfrm>
              <a:off x="652271" y="2469597"/>
              <a:ext cx="27522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Requirement</a:t>
              </a:r>
              <a:endParaRPr sz="16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D4CA98-C9D9-7E00-27B1-271B263E0DAA}"/>
              </a:ext>
            </a:extLst>
          </p:cNvPr>
          <p:cNvGrpSpPr/>
          <p:nvPr/>
        </p:nvGrpSpPr>
        <p:grpSpPr>
          <a:xfrm>
            <a:off x="7769555" y="2323075"/>
            <a:ext cx="3061137" cy="2889081"/>
            <a:chOff x="4578120" y="2323075"/>
            <a:chExt cx="3061137" cy="2889081"/>
          </a:xfrm>
        </p:grpSpPr>
        <p:sp>
          <p:nvSpPr>
            <p:cNvPr id="138" name="Google Shape;138;p18"/>
            <p:cNvSpPr txBox="1"/>
            <p:nvPr/>
          </p:nvSpPr>
          <p:spPr>
            <a:xfrm>
              <a:off x="4578120" y="3457870"/>
              <a:ext cx="30549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hlinkClick r:id="rId3"/>
                </a:rPr>
                <a:t>The Art Of The Sock </a:t>
              </a:r>
              <a:endParaRPr lang="en-US" sz="1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hlinkClick r:id="rId4"/>
                </a:rPr>
                <a:t>Reddit</a:t>
              </a:r>
              <a:r>
                <a:rPr lang="en-US" sz="18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hlinkClick r:id="rId5"/>
                </a:rPr>
                <a:t>Fake Name Generator </a:t>
              </a:r>
              <a:r>
                <a:rPr lang="en-US" sz="1800" dirty="0"/>
                <a:t>- </a:t>
              </a:r>
              <a:br>
                <a:rPr lang="en-US" sz="1800" dirty="0"/>
              </a:br>
              <a:r>
                <a:rPr lang="en-US" sz="1800" dirty="0">
                  <a:hlinkClick r:id="rId6"/>
                </a:rPr>
                <a:t>This Person Does not Exist </a:t>
              </a:r>
              <a:endParaRPr lang="en-US" sz="1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hlinkClick r:id="rId7"/>
                </a:rPr>
                <a:t>Privacy.com </a:t>
              </a:r>
              <a:endParaRPr lang="en-US" sz="1800" dirty="0"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4615557" y="2323075"/>
              <a:ext cx="3023700" cy="7080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4763957" y="2469597"/>
              <a:ext cx="2752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100" b="1" dirty="0">
                  <a:solidFill>
                    <a:schemeClr val="dk1"/>
                  </a:solidFill>
                </a:rPr>
                <a:t>Resources</a:t>
              </a:r>
              <a:endParaRPr sz="2100" dirty="0"/>
            </a:p>
          </p:txBody>
        </p:sp>
      </p:grpSp>
      <p:pic>
        <p:nvPicPr>
          <p:cNvPr id="144" name="Google Shape;144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466525" y="394963"/>
            <a:ext cx="10921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How to create a Sock puppet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B75F1CBF-DF49-DDC9-6DD0-D6D2AAD63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215FFEA7-D576-3560-2F77-22B43BFBE180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DB32C722-851B-B000-F76D-71F28352F2C1}"/>
              </a:ext>
            </a:extLst>
          </p:cNvPr>
          <p:cNvSpPr/>
          <p:nvPr/>
        </p:nvSpPr>
        <p:spPr>
          <a:xfrm>
            <a:off x="503950" y="2323075"/>
            <a:ext cx="30237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AC7AC3E8-FFFF-EA05-9963-2C932922845B}"/>
              </a:ext>
            </a:extLst>
          </p:cNvPr>
          <p:cNvSpPr txBox="1"/>
          <p:nvPr/>
        </p:nvSpPr>
        <p:spPr>
          <a:xfrm>
            <a:off x="652271" y="2469597"/>
            <a:ext cx="2752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Phone Number</a:t>
            </a:r>
            <a:endParaRPr sz="1600" b="1" dirty="0"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13F08CFE-926B-880F-2E2A-0EF2D4EDFA37}"/>
              </a:ext>
            </a:extLst>
          </p:cNvPr>
          <p:cNvSpPr/>
          <p:nvPr/>
        </p:nvSpPr>
        <p:spPr>
          <a:xfrm>
            <a:off x="4615557" y="2323075"/>
            <a:ext cx="30237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>
            <a:extLst>
              <a:ext uri="{FF2B5EF4-FFF2-40B4-BE49-F238E27FC236}">
                <a16:creationId xmlns:a16="http://schemas.microsoft.com/office/drawing/2014/main" id="{7EC8B05F-0741-7A62-C1E5-D6024760676C}"/>
              </a:ext>
            </a:extLst>
          </p:cNvPr>
          <p:cNvSpPr txBox="1"/>
          <p:nvPr/>
        </p:nvSpPr>
        <p:spPr>
          <a:xfrm>
            <a:off x="4763957" y="2469597"/>
            <a:ext cx="275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dk1"/>
                </a:solidFill>
              </a:rPr>
              <a:t>Instant Messaging</a:t>
            </a:r>
            <a:endParaRPr sz="2100" dirty="0"/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F360BFF8-D361-C1A8-3BF8-082D2F2AC7C4}"/>
              </a:ext>
            </a:extLst>
          </p:cNvPr>
          <p:cNvSpPr/>
          <p:nvPr/>
        </p:nvSpPr>
        <p:spPr>
          <a:xfrm>
            <a:off x="8701934" y="2323075"/>
            <a:ext cx="30237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DC19ACAA-CFE5-B85A-DE2A-7DBAF80ACE19}"/>
              </a:ext>
            </a:extLst>
          </p:cNvPr>
          <p:cNvSpPr txBox="1"/>
          <p:nvPr/>
        </p:nvSpPr>
        <p:spPr>
          <a:xfrm>
            <a:off x="8850331" y="2469597"/>
            <a:ext cx="275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dk1"/>
                </a:solidFill>
              </a:rPr>
              <a:t>Email</a:t>
            </a:r>
            <a:endParaRPr sz="2100" dirty="0"/>
          </a:p>
        </p:txBody>
      </p:sp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1111E342-1A9E-1890-F98F-91ED4CC284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E6661739-6AEB-032A-1131-81BD78D54463}"/>
              </a:ext>
            </a:extLst>
          </p:cNvPr>
          <p:cNvSpPr txBox="1"/>
          <p:nvPr/>
        </p:nvSpPr>
        <p:spPr>
          <a:xfrm>
            <a:off x="466525" y="394963"/>
            <a:ext cx="10921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Your Sock Puppet Mustn’t Tie Back to You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06F2F4-D42F-4C15-23A7-57F3F746F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56854"/>
              </p:ext>
            </p:extLst>
          </p:nvPr>
        </p:nvGraphicFramePr>
        <p:xfrm>
          <a:off x="4358659" y="3429000"/>
          <a:ext cx="3693018" cy="185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509">
                  <a:extLst>
                    <a:ext uri="{9D8B030D-6E8A-4147-A177-3AD203B41FA5}">
                      <a16:colId xmlns:a16="http://schemas.microsoft.com/office/drawing/2014/main" val="260277146"/>
                    </a:ext>
                  </a:extLst>
                </a:gridCol>
                <a:gridCol w="1846509">
                  <a:extLst>
                    <a:ext uri="{9D8B030D-6E8A-4147-A177-3AD203B41FA5}">
                      <a16:colId xmlns:a16="http://schemas.microsoft.com/office/drawing/2014/main" val="2261286901"/>
                    </a:ext>
                  </a:extLst>
                </a:gridCol>
              </a:tblGrid>
              <a:tr h="371640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66153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r>
                        <a:rPr lang="en-US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 messaging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290855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r>
                        <a:rPr lang="en-US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83811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/>
                        <a:t>Threema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WhatsApp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38126"/>
                  </a:ext>
                </a:extLst>
              </a:tr>
              <a:tr h="37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3739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0F6CFE-75C7-3517-2593-774545B91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12943"/>
              </p:ext>
            </p:extLst>
          </p:nvPr>
        </p:nvGraphicFramePr>
        <p:xfrm>
          <a:off x="8594357" y="3457869"/>
          <a:ext cx="3502962" cy="167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481">
                  <a:extLst>
                    <a:ext uri="{9D8B030D-6E8A-4147-A177-3AD203B41FA5}">
                      <a16:colId xmlns:a16="http://schemas.microsoft.com/office/drawing/2014/main" val="1307452443"/>
                    </a:ext>
                  </a:extLst>
                </a:gridCol>
                <a:gridCol w="1751481">
                  <a:extLst>
                    <a:ext uri="{9D8B030D-6E8A-4147-A177-3AD203B41FA5}">
                      <a16:colId xmlns:a16="http://schemas.microsoft.com/office/drawing/2014/main" val="1083094658"/>
                    </a:ext>
                  </a:extLst>
                </a:gridCol>
              </a:tblGrid>
              <a:tr h="417979"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72224"/>
                  </a:ext>
                </a:extLst>
              </a:tr>
              <a:tr h="417979">
                <a:tc>
                  <a:txBody>
                    <a:bodyPr/>
                    <a:lstStyle/>
                    <a:p>
                      <a:r>
                        <a:rPr lang="en-US" dirty="0"/>
                        <a:t>Proton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12701"/>
                  </a:ext>
                </a:extLst>
              </a:tr>
              <a:tr h="417979">
                <a:tc>
                  <a:txBody>
                    <a:bodyPr/>
                    <a:lstStyle/>
                    <a:p>
                      <a:r>
                        <a:rPr lang="en-US" dirty="0"/>
                        <a:t>Tuta (</a:t>
                      </a:r>
                      <a:r>
                        <a:rPr lang="en-US" dirty="0" err="1"/>
                        <a:t>Tutana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outlook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57312"/>
                  </a:ext>
                </a:extLst>
              </a:tr>
              <a:tr h="4179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yahoo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962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2749A6-B1B5-AC07-2CF0-08D7BF85C8D2}"/>
              </a:ext>
            </a:extLst>
          </p:cNvPr>
          <p:cNvSpPr txBox="1"/>
          <p:nvPr/>
        </p:nvSpPr>
        <p:spPr>
          <a:xfrm>
            <a:off x="503951" y="5522259"/>
            <a:ext cx="320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Email Aliases:</a:t>
            </a:r>
          </a:p>
          <a:p>
            <a:r>
              <a:rPr lang="en-US" dirty="0"/>
              <a:t>Kwarabuild.speak3r.com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38A74-9F2D-4153-8403-DC9AE52F5183}"/>
              </a:ext>
            </a:extLst>
          </p:cNvPr>
          <p:cNvSpPr txBox="1"/>
          <p:nvPr/>
        </p:nvSpPr>
        <p:spPr>
          <a:xfrm>
            <a:off x="4615557" y="5585012"/>
            <a:ext cx="343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use aliases, use https://simplelogin.io/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D0E9D-AB0A-9A63-CD24-5D50D1CD08DF}"/>
              </a:ext>
            </a:extLst>
          </p:cNvPr>
          <p:cNvSpPr txBox="1"/>
          <p:nvPr/>
        </p:nvSpPr>
        <p:spPr>
          <a:xfrm>
            <a:off x="503949" y="3480739"/>
            <a:ext cx="3023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Subscribe to VOIP Providers: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VOIP.ms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Cloaked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Jmp.chat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Twilo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911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A24244B9-1A8D-5B12-763E-3EF1B21C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58C95C46-76EE-37C8-6D7E-7A4751FC7147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6453789A-F269-22A6-A5A8-0B2A2DC0B37F}"/>
              </a:ext>
            </a:extLst>
          </p:cNvPr>
          <p:cNvSpPr/>
          <p:nvPr/>
        </p:nvSpPr>
        <p:spPr>
          <a:xfrm>
            <a:off x="503950" y="2323075"/>
            <a:ext cx="30237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596B411D-64C6-3D11-6AAA-8BF3E80C7AD5}"/>
              </a:ext>
            </a:extLst>
          </p:cNvPr>
          <p:cNvSpPr txBox="1"/>
          <p:nvPr/>
        </p:nvSpPr>
        <p:spPr>
          <a:xfrm>
            <a:off x="652271" y="2469597"/>
            <a:ext cx="2752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Search Engines</a:t>
            </a:r>
            <a:endParaRPr sz="1600" b="1" dirty="0"/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DF3CF2E3-D130-DB1D-FDCA-1FF3C6855E61}"/>
              </a:ext>
            </a:extLst>
          </p:cNvPr>
          <p:cNvSpPr/>
          <p:nvPr/>
        </p:nvSpPr>
        <p:spPr>
          <a:xfrm>
            <a:off x="4615557" y="2323075"/>
            <a:ext cx="30237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>
            <a:extLst>
              <a:ext uri="{FF2B5EF4-FFF2-40B4-BE49-F238E27FC236}">
                <a16:creationId xmlns:a16="http://schemas.microsoft.com/office/drawing/2014/main" id="{00494E34-CA04-C224-DF0C-A4A5777AFC57}"/>
              </a:ext>
            </a:extLst>
          </p:cNvPr>
          <p:cNvSpPr txBox="1"/>
          <p:nvPr/>
        </p:nvSpPr>
        <p:spPr>
          <a:xfrm>
            <a:off x="4763957" y="2469597"/>
            <a:ext cx="275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dk1"/>
                </a:solidFill>
              </a:rPr>
              <a:t>Resources</a:t>
            </a:r>
            <a:endParaRPr sz="2100" dirty="0"/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F9A7D915-CF6A-6067-2BD8-2C5BFD735EB5}"/>
              </a:ext>
            </a:extLst>
          </p:cNvPr>
          <p:cNvSpPr/>
          <p:nvPr/>
        </p:nvSpPr>
        <p:spPr>
          <a:xfrm>
            <a:off x="8701934" y="2323075"/>
            <a:ext cx="30237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5E4295DA-939A-1761-28CD-DAAD07CC13A6}"/>
              </a:ext>
            </a:extLst>
          </p:cNvPr>
          <p:cNvSpPr txBox="1"/>
          <p:nvPr/>
        </p:nvSpPr>
        <p:spPr>
          <a:xfrm>
            <a:off x="8850331" y="2469597"/>
            <a:ext cx="2752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/>
              <a:t>Reverse Image Search</a:t>
            </a:r>
            <a:endParaRPr sz="1800" b="1" dirty="0"/>
          </a:p>
        </p:txBody>
      </p:sp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8328E647-FC50-B889-9E3A-CC442B3BB0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2EF367B6-C8CD-B58E-E155-205239965F82}"/>
              </a:ext>
            </a:extLst>
          </p:cNvPr>
          <p:cNvSpPr txBox="1"/>
          <p:nvPr/>
        </p:nvSpPr>
        <p:spPr>
          <a:xfrm>
            <a:off x="466525" y="394963"/>
            <a:ext cx="1092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</a:rPr>
              <a:t>Social Media OSINT Engine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Google Shape;138;p18">
            <a:extLst>
              <a:ext uri="{FF2B5EF4-FFF2-40B4-BE49-F238E27FC236}">
                <a16:creationId xmlns:a16="http://schemas.microsoft.com/office/drawing/2014/main" id="{1FC27C88-5092-CC58-D0B1-73D7A27BECA5}"/>
              </a:ext>
            </a:extLst>
          </p:cNvPr>
          <p:cNvSpPr txBox="1"/>
          <p:nvPr/>
        </p:nvSpPr>
        <p:spPr>
          <a:xfrm>
            <a:off x="466524" y="3569261"/>
            <a:ext cx="369309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Google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Bing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Yandex</a:t>
            </a:r>
            <a:r>
              <a:rPr lang="en-US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7"/>
              </a:rPr>
              <a:t>DuckDuckGo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8"/>
              </a:rPr>
              <a:t>Baidu</a:t>
            </a:r>
            <a:r>
              <a:rPr lang="en-US" sz="1800" dirty="0"/>
              <a:t> </a:t>
            </a:r>
          </a:p>
        </p:txBody>
      </p:sp>
      <p:sp>
        <p:nvSpPr>
          <p:cNvPr id="8" name="Google Shape;138;p18">
            <a:extLst>
              <a:ext uri="{FF2B5EF4-FFF2-40B4-BE49-F238E27FC236}">
                <a16:creationId xmlns:a16="http://schemas.microsoft.com/office/drawing/2014/main" id="{0D6971D0-0FC6-415B-81BE-1FE134E821A9}"/>
              </a:ext>
            </a:extLst>
          </p:cNvPr>
          <p:cNvSpPr txBox="1"/>
          <p:nvPr/>
        </p:nvSpPr>
        <p:spPr>
          <a:xfrm>
            <a:off x="4777822" y="3527899"/>
            <a:ext cx="30549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9"/>
              </a:rPr>
              <a:t>Google Advanced Search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10"/>
              </a:rPr>
              <a:t>DuckDuckGo Search Guide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11"/>
              </a:rPr>
              <a:t>Google Search Guide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12"/>
              </a:rPr>
              <a:t>Bing Search Guide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Google Shape;138;p18">
            <a:extLst>
              <a:ext uri="{FF2B5EF4-FFF2-40B4-BE49-F238E27FC236}">
                <a16:creationId xmlns:a16="http://schemas.microsoft.com/office/drawing/2014/main" id="{23CF95CB-B4B1-FA02-8533-798B2890DAC0}"/>
              </a:ext>
            </a:extLst>
          </p:cNvPr>
          <p:cNvSpPr txBox="1"/>
          <p:nvPr/>
        </p:nvSpPr>
        <p:spPr>
          <a:xfrm>
            <a:off x="8642012" y="3429000"/>
            <a:ext cx="3054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13"/>
              </a:rPr>
              <a:t>Google Image Search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Yandex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hlinkClick r:id="rId14"/>
              </a:rPr>
              <a:t>TinEye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040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0A5A6BD8-249D-3B99-DFC5-C747F6B4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5885673C-E4BF-D39C-E36F-57AA5AE9769C}"/>
              </a:ext>
            </a:extLst>
          </p:cNvPr>
          <p:cNvSpPr/>
          <p:nvPr/>
        </p:nvSpPr>
        <p:spPr>
          <a:xfrm>
            <a:off x="-141609" y="241132"/>
            <a:ext cx="11838521" cy="1015663"/>
          </a:xfrm>
          <a:prstGeom prst="rect">
            <a:avLst/>
          </a:prstGeom>
          <a:solidFill>
            <a:srgbClr val="0023AF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382CD234-435D-14AC-70F9-0DE17FB135BD}"/>
              </a:ext>
            </a:extLst>
          </p:cNvPr>
          <p:cNvSpPr/>
          <p:nvPr/>
        </p:nvSpPr>
        <p:spPr>
          <a:xfrm>
            <a:off x="1243299" y="1927600"/>
            <a:ext cx="2835642" cy="770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>
            <a:extLst>
              <a:ext uri="{FF2B5EF4-FFF2-40B4-BE49-F238E27FC236}">
                <a16:creationId xmlns:a16="http://schemas.microsoft.com/office/drawing/2014/main" id="{5EA8F643-C7EA-8537-AEC3-EBC89B02E2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369" y="6508590"/>
            <a:ext cx="12284597" cy="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38CBE599-CE2F-4700-61AC-DF18BDFAEFEF}"/>
              </a:ext>
            </a:extLst>
          </p:cNvPr>
          <p:cNvSpPr txBox="1"/>
          <p:nvPr/>
        </p:nvSpPr>
        <p:spPr>
          <a:xfrm>
            <a:off x="466525" y="394963"/>
            <a:ext cx="10921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Exif Tools for Image Metadata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0E951-4091-9405-8C13-94A5D92E6310}"/>
              </a:ext>
            </a:extLst>
          </p:cNvPr>
          <p:cNvSpPr txBox="1"/>
          <p:nvPr/>
        </p:nvSpPr>
        <p:spPr>
          <a:xfrm>
            <a:off x="1243300" y="3036112"/>
            <a:ext cx="315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hlinkClick r:id="rId4"/>
              </a:rPr>
              <a:t>Jimpl</a:t>
            </a:r>
            <a:r>
              <a:rPr lang="en-US" sz="1800" b="1" dirty="0"/>
              <a:t> </a:t>
            </a:r>
          </a:p>
          <a:p>
            <a:endParaRPr lang="en-US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96C3A-6488-08BA-E048-6367A1ED8884}"/>
              </a:ext>
            </a:extLst>
          </p:cNvPr>
          <p:cNvSpPr txBox="1"/>
          <p:nvPr/>
        </p:nvSpPr>
        <p:spPr>
          <a:xfrm>
            <a:off x="1604683" y="2142565"/>
            <a:ext cx="202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Example Tool</a:t>
            </a:r>
            <a:endParaRPr lang="en-US" sz="1200" b="1" dirty="0"/>
          </a:p>
        </p:txBody>
      </p:sp>
      <p:sp>
        <p:nvSpPr>
          <p:cNvPr id="14" name="Google Shape;142;p18">
            <a:extLst>
              <a:ext uri="{FF2B5EF4-FFF2-40B4-BE49-F238E27FC236}">
                <a16:creationId xmlns:a16="http://schemas.microsoft.com/office/drawing/2014/main" id="{0EBA05F7-B801-2B79-19B4-217629EC01FC}"/>
              </a:ext>
            </a:extLst>
          </p:cNvPr>
          <p:cNvSpPr/>
          <p:nvPr/>
        </p:nvSpPr>
        <p:spPr>
          <a:xfrm>
            <a:off x="6622123" y="1833980"/>
            <a:ext cx="2835642" cy="77025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FF78C-BFD5-8EB4-787A-E850BA3AB4E8}"/>
              </a:ext>
            </a:extLst>
          </p:cNvPr>
          <p:cNvSpPr txBox="1"/>
          <p:nvPr/>
        </p:nvSpPr>
        <p:spPr>
          <a:xfrm>
            <a:off x="6983507" y="2048945"/>
            <a:ext cx="202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Resources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7CA76-9D99-2440-5BD6-C6DD661FB1C2}"/>
              </a:ext>
            </a:extLst>
          </p:cNvPr>
          <p:cNvSpPr txBox="1"/>
          <p:nvPr/>
        </p:nvSpPr>
        <p:spPr>
          <a:xfrm>
            <a:off x="6276749" y="2759113"/>
            <a:ext cx="566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Physical location OSINT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hlinkClick r:id="rId5"/>
              </a:rPr>
              <a:t>GeoGuessr</a:t>
            </a:r>
            <a:r>
              <a:rPr lang="en-US" sz="18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hlinkClick r:id="rId6"/>
              </a:rPr>
              <a:t>GeoGuessr</a:t>
            </a:r>
            <a:r>
              <a:rPr lang="en-US" sz="1800" b="1" dirty="0">
                <a:hlinkClick r:id="rId6"/>
              </a:rPr>
              <a:t> - The Top Tips, Tricks and Techniques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719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Widescreen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2025-11-20T09:56:04Z</dcterms:modified>
</cp:coreProperties>
</file>